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4222" autoAdjust="0"/>
  </p:normalViewPr>
  <p:slideViewPr>
    <p:cSldViewPr snapToGrid="0">
      <p:cViewPr varScale="1">
        <p:scale>
          <a:sx n="54" d="100"/>
          <a:sy n="54" d="100"/>
        </p:scale>
        <p:origin x="13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5D751-5A3A-44F1-A363-11CE051BB954}" type="datetimeFigureOut">
              <a:rPr lang="en-US" smtClean="0"/>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D8029-B8EA-42D8-AB33-AA41ABB7B8FE}" type="slidenum">
              <a:rPr lang="en-US" smtClean="0"/>
              <a:t>‹#›</a:t>
            </a:fld>
            <a:endParaRPr lang="en-US"/>
          </a:p>
        </p:txBody>
      </p:sp>
    </p:spTree>
    <p:extLst>
      <p:ext uri="{BB962C8B-B14F-4D97-AF65-F5344CB8AC3E}">
        <p14:creationId xmlns:p14="http://schemas.microsoft.com/office/powerpoint/2010/main" val="224233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Healthcare services are vital for all individuals, and therefore, governments are working to ensure all people receive care as well as make it affordable to everyone. Nurses are the most prominent players in healthcare organizations because they help increase individuals' health and wellbeing. Correctional facilities also have nurses to help them in their physical, psychological, and mental health. This presentation will analyze the ethical dilemmas facing correctional nurses and discuss the moral issue based on the deontological view. Moreover, the display will also explain the pro view of the issue and explain the prevention strategies when conflict arises in the facility.</a:t>
            </a:r>
          </a:p>
          <a:p>
            <a:endParaRPr lang="en-US" dirty="0"/>
          </a:p>
        </p:txBody>
      </p:sp>
      <p:sp>
        <p:nvSpPr>
          <p:cNvPr id="4" name="Slide Number Placeholder 3"/>
          <p:cNvSpPr>
            <a:spLocks noGrp="1"/>
          </p:cNvSpPr>
          <p:nvPr>
            <p:ph type="sldNum" sz="quarter" idx="5"/>
          </p:nvPr>
        </p:nvSpPr>
        <p:spPr/>
        <p:txBody>
          <a:bodyPr/>
          <a:lstStyle/>
          <a:p>
            <a:fld id="{63AD8029-B8EA-42D8-AB33-AA41ABB7B8FE}" type="slidenum">
              <a:rPr lang="en-US" smtClean="0"/>
              <a:t>2</a:t>
            </a:fld>
            <a:endParaRPr lang="en-US"/>
          </a:p>
        </p:txBody>
      </p:sp>
    </p:spTree>
    <p:extLst>
      <p:ext uri="{BB962C8B-B14F-4D97-AF65-F5344CB8AC3E}">
        <p14:creationId xmlns:p14="http://schemas.microsoft.com/office/powerpoint/2010/main" val="77208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current healthcare organization is faced with significant challenges of informed consent. This is the most critical ethical dilemma facing nurses in healthcare organizations because patients and their families are not getting complete and comprehensive information about their patients. Moreover, this can result in substantial concern for nurses because patients are always eager to understand what the doctor has said. Still, nurses are always limited in what they should share with the family or the patient hence making it an ethical issue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Farmer &amp; Lundy, 2017</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Therefore, creating an interdisciplinary team would help with the dilemma.</a:t>
            </a:r>
          </a:p>
          <a:p>
            <a:endParaRPr lang="en-US" dirty="0"/>
          </a:p>
        </p:txBody>
      </p:sp>
      <p:sp>
        <p:nvSpPr>
          <p:cNvPr id="4" name="Slide Number Placeholder 3"/>
          <p:cNvSpPr>
            <a:spLocks noGrp="1"/>
          </p:cNvSpPr>
          <p:nvPr>
            <p:ph type="sldNum" sz="quarter" idx="5"/>
          </p:nvPr>
        </p:nvSpPr>
        <p:spPr/>
        <p:txBody>
          <a:bodyPr/>
          <a:lstStyle/>
          <a:p>
            <a:fld id="{63AD8029-B8EA-42D8-AB33-AA41ABB7B8FE}" type="slidenum">
              <a:rPr lang="en-US" smtClean="0"/>
              <a:t>11</a:t>
            </a:fld>
            <a:endParaRPr lang="en-US"/>
          </a:p>
        </p:txBody>
      </p:sp>
    </p:spTree>
    <p:extLst>
      <p:ext uri="{BB962C8B-B14F-4D97-AF65-F5344CB8AC3E}">
        <p14:creationId xmlns:p14="http://schemas.microsoft.com/office/powerpoint/2010/main" val="365403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 ethical dilemma can make nurses select decisions based on their views, which can affect patient care. Nurses are responsible for taking care of patients; therefore, nurses are required to ensure they deliver appropriate care; however, when ethical dilemmas impact the patients' care, the relationship will be broken. Moreover, care deteriorates because emotional sustenance, deterrence, and sympathy reduce. Patients can also not participate in decisions that can and respect for partialities, making them not follow proper patient care. Also, ethical dilemma makes the nurse be affected when offering efficient treatment, and their relationship with the patient is affected hence affecting patient care negatively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Alfandre</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et al., 2016</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63AD8029-B8EA-42D8-AB33-AA41ABB7B8FE}" type="slidenum">
              <a:rPr lang="en-US" smtClean="0"/>
              <a:t>12</a:t>
            </a:fld>
            <a:endParaRPr lang="en-US"/>
          </a:p>
        </p:txBody>
      </p:sp>
    </p:spTree>
    <p:extLst>
      <p:ext uri="{BB962C8B-B14F-4D97-AF65-F5344CB8AC3E}">
        <p14:creationId xmlns:p14="http://schemas.microsoft.com/office/powerpoint/2010/main" val="791757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summation, correctional nurses are required to work in correctional facilities such as jails and prisons. Therefore, dealing with inmates makes the job challenging because nurses work in a different setting. The dilemma makes the nurses unable to make the best choices because, in one way or another, it will interfere with their professional conduct. One major ethical dilemma for correctional nurses is participating in the execution process; In contrast, nurses require to improve a person's health and wellbeing, and they engage in the death penalty; it is challenging. Also, the dilemma can use a deontological view, which necessitates nurses to follow the duties, laws, and responsibilities. Informed consent is also a recent concern because nurses are limited in sharing doctor's information, but they did not want to break the law. Ethical dilemma reduces patient care. </a:t>
            </a:r>
          </a:p>
          <a:p>
            <a:endParaRPr lang="en-US" dirty="0"/>
          </a:p>
        </p:txBody>
      </p:sp>
      <p:sp>
        <p:nvSpPr>
          <p:cNvPr id="4" name="Slide Number Placeholder 3"/>
          <p:cNvSpPr>
            <a:spLocks noGrp="1"/>
          </p:cNvSpPr>
          <p:nvPr>
            <p:ph type="sldNum" sz="quarter" idx="5"/>
          </p:nvPr>
        </p:nvSpPr>
        <p:spPr/>
        <p:txBody>
          <a:bodyPr/>
          <a:lstStyle/>
          <a:p>
            <a:fld id="{63AD8029-B8EA-42D8-AB33-AA41ABB7B8FE}" type="slidenum">
              <a:rPr lang="en-US" smtClean="0"/>
              <a:t>13</a:t>
            </a:fld>
            <a:endParaRPr lang="en-US"/>
          </a:p>
        </p:txBody>
      </p:sp>
    </p:spTree>
    <p:extLst>
      <p:ext uri="{BB962C8B-B14F-4D97-AF65-F5344CB8AC3E}">
        <p14:creationId xmlns:p14="http://schemas.microsoft.com/office/powerpoint/2010/main" val="3346725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D8029-B8EA-42D8-AB33-AA41ABB7B8FE}" type="slidenum">
              <a:rPr lang="en-US" smtClean="0"/>
              <a:t>14</a:t>
            </a:fld>
            <a:endParaRPr lang="en-US"/>
          </a:p>
        </p:txBody>
      </p:sp>
    </p:spTree>
    <p:extLst>
      <p:ext uri="{BB962C8B-B14F-4D97-AF65-F5344CB8AC3E}">
        <p14:creationId xmlns:p14="http://schemas.microsoft.com/office/powerpoint/2010/main" val="320873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Correctional nurses are essential elements for inmates because they ensure they are healthy and safe by providing appropriate medical services. Correctional facilities are faced with significant challenges in handling inmate patients; however, with the existence of correctional nurses, they can offer timely care for inmates in the facilities. Nevertheless, correctional nurses require exceptional experience and training in prisons and jails because of their different environments. Inmates always suffer from other healthcare conditions, including emergency services, chronic medical conditions, and other acute disease ( </a:t>
            </a:r>
            <a:r>
              <a:rPr lang="en-US" sz="12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Lazzari</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et al., 2020</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Most of the correctional nurses hired in correctional facilities hold a Registered Nurse's license (RN). </a:t>
            </a:r>
          </a:p>
          <a:p>
            <a:endParaRPr lang="en-US" dirty="0"/>
          </a:p>
        </p:txBody>
      </p:sp>
      <p:sp>
        <p:nvSpPr>
          <p:cNvPr id="4" name="Slide Number Placeholder 3"/>
          <p:cNvSpPr>
            <a:spLocks noGrp="1"/>
          </p:cNvSpPr>
          <p:nvPr>
            <p:ph type="sldNum" sz="quarter" idx="5"/>
          </p:nvPr>
        </p:nvSpPr>
        <p:spPr/>
        <p:txBody>
          <a:bodyPr/>
          <a:lstStyle/>
          <a:p>
            <a:fld id="{63AD8029-B8EA-42D8-AB33-AA41ABB7B8FE}" type="slidenum">
              <a:rPr lang="en-US" smtClean="0"/>
              <a:t>3</a:t>
            </a:fld>
            <a:endParaRPr lang="en-US"/>
          </a:p>
        </p:txBody>
      </p:sp>
    </p:spTree>
    <p:extLst>
      <p:ext uri="{BB962C8B-B14F-4D97-AF65-F5344CB8AC3E}">
        <p14:creationId xmlns:p14="http://schemas.microsoft.com/office/powerpoint/2010/main" val="424676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Ethical dilemma situations occur when someone has a condition that has under sable choices. Nevertheless, a selection must be selected regardless of the dilemma. In most cases, the options made interfere with something in their profession or line of expertise; for instance, it can reduce patient care, or the situation may cause moral distress. Moreover, when making the choices, the answers might not be clear, but the possibilities are not perfect. Ethical dilemma makes nurses be challenged based on their code of ethics because they will end up not abiding by them in one way or another. Therefore, the ethical dilemmas will always require the patient to use their social values and other experiences to make the selection ethically incredible. </a:t>
            </a:r>
          </a:p>
          <a:p>
            <a:endParaRPr lang="en-US" dirty="0"/>
          </a:p>
        </p:txBody>
      </p:sp>
      <p:sp>
        <p:nvSpPr>
          <p:cNvPr id="4" name="Slide Number Placeholder 3"/>
          <p:cNvSpPr>
            <a:spLocks noGrp="1"/>
          </p:cNvSpPr>
          <p:nvPr>
            <p:ph type="sldNum" sz="quarter" idx="5"/>
          </p:nvPr>
        </p:nvSpPr>
        <p:spPr/>
        <p:txBody>
          <a:bodyPr/>
          <a:lstStyle/>
          <a:p>
            <a:fld id="{63AD8029-B8EA-42D8-AB33-AA41ABB7B8FE}" type="slidenum">
              <a:rPr lang="en-US" smtClean="0"/>
              <a:t>4</a:t>
            </a:fld>
            <a:endParaRPr lang="en-US"/>
          </a:p>
        </p:txBody>
      </p:sp>
    </p:spTree>
    <p:extLst>
      <p:ext uri="{BB962C8B-B14F-4D97-AF65-F5344CB8AC3E}">
        <p14:creationId xmlns:p14="http://schemas.microsoft.com/office/powerpoint/2010/main" val="72431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Capital punishment or the death penalty is a standard method of punishing individuals that have committed capital crimes. Although several states have implemented execution as punishment and can utilize different execution methods, the doctor must be available to confirm if the inmate is dead. The primary method of execution is lethal injection, which requires the inmate to be injected due to the ethical dilemma for nurses being involved in execution and arguments on nurses' code of conduct to do what is suitable for the patient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Barbe et al., 2018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Correction administration has utilized unprofessional individuals to perform the injection and the nurse to confirm the death.</a:t>
            </a:r>
          </a:p>
          <a:p>
            <a:endParaRPr lang="en-US" dirty="0"/>
          </a:p>
        </p:txBody>
      </p:sp>
      <p:sp>
        <p:nvSpPr>
          <p:cNvPr id="4" name="Slide Number Placeholder 3"/>
          <p:cNvSpPr>
            <a:spLocks noGrp="1"/>
          </p:cNvSpPr>
          <p:nvPr>
            <p:ph type="sldNum" sz="quarter" idx="5"/>
          </p:nvPr>
        </p:nvSpPr>
        <p:spPr/>
        <p:txBody>
          <a:bodyPr/>
          <a:lstStyle/>
          <a:p>
            <a:fld id="{63AD8029-B8EA-42D8-AB33-AA41ABB7B8FE}" type="slidenum">
              <a:rPr lang="en-US" smtClean="0"/>
              <a:t>5</a:t>
            </a:fld>
            <a:endParaRPr lang="en-US"/>
          </a:p>
        </p:txBody>
      </p:sp>
    </p:spTree>
    <p:extLst>
      <p:ext uri="{BB962C8B-B14F-4D97-AF65-F5344CB8AC3E}">
        <p14:creationId xmlns:p14="http://schemas.microsoft.com/office/powerpoint/2010/main" val="182267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Nurses are required to act professionally by following the necessary ethical principles in their practice. For example, nonmaleficence is the first principle that needs nurses to practice without causing any harm to the patient. According to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McDermott-Levy et al. (2018)</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emphasized that damage can either be intentional or unintentional. Also, justice is equality is to ensure nurses practice with fairness when dispensing care.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McDermott-Levy et al. (2018)</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stated that nurses must provide services that will do good to the patient.  The patient is a priority in nurses, and thus, everything done must be suitable for them. Another principle is autonomy which requires patient fortitude is preserved as they always have their views and partialities. Finally, nurses should be accountable for their activities and actions. </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3AD8029-B8EA-42D8-AB33-AA41ABB7B8FE}" type="slidenum">
              <a:rPr lang="en-US" smtClean="0"/>
              <a:t>6</a:t>
            </a:fld>
            <a:endParaRPr lang="en-US"/>
          </a:p>
        </p:txBody>
      </p:sp>
    </p:spTree>
    <p:extLst>
      <p:ext uri="{BB962C8B-B14F-4D97-AF65-F5344CB8AC3E}">
        <p14:creationId xmlns:p14="http://schemas.microsoft.com/office/powerpoint/2010/main" val="1902497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Theories play an essential role in informing people and expanding knowledge in their thinking and practice. Therefore, with challenges in making certain decisions, individuals will understand the vital theories to justify, protect and endorse proper actions based on the situations. The deontological theory focuses on the rights, duties, and respect of the individual; therefore, they have defined being ethical as following the laws, responsibilities, and responsibilities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Silva et al., 2018</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As correction nurses follow the rules and duties, they will be moral. Therefore, their role is to ensure inmates are safe health-wise by providing inmates are safe, and everything they do is for the excellent of the patient. They should thus not take part in the execution process. </a:t>
            </a:r>
          </a:p>
          <a:p>
            <a:endParaRPr lang="en-US" dirty="0"/>
          </a:p>
        </p:txBody>
      </p:sp>
      <p:sp>
        <p:nvSpPr>
          <p:cNvPr id="4" name="Slide Number Placeholder 3"/>
          <p:cNvSpPr>
            <a:spLocks noGrp="1"/>
          </p:cNvSpPr>
          <p:nvPr>
            <p:ph type="sldNum" sz="quarter" idx="5"/>
          </p:nvPr>
        </p:nvSpPr>
        <p:spPr/>
        <p:txBody>
          <a:bodyPr/>
          <a:lstStyle/>
          <a:p>
            <a:fld id="{63AD8029-B8EA-42D8-AB33-AA41ABB7B8FE}" type="slidenum">
              <a:rPr lang="en-US" smtClean="0"/>
              <a:t>7</a:t>
            </a:fld>
            <a:endParaRPr lang="en-US"/>
          </a:p>
        </p:txBody>
      </p:sp>
    </p:spTree>
    <p:extLst>
      <p:ext uri="{BB962C8B-B14F-4D97-AF65-F5344CB8AC3E}">
        <p14:creationId xmlns:p14="http://schemas.microsoft.com/office/powerpoint/2010/main" val="1121480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issue of nurses involving in execution has substantial challenges, especially in terms of how correctional nurses should carry themselves. Nurses play an essential role in society and thus should not be involved in killing issues. For instance, nurses hold the highest position in society that supports respect to individuals' rights and values; hence killing is not part of human rights. Also, nurses should be accountable for starting and sustaining events to attain individuals' health and social requirements (</a:t>
            </a:r>
            <a:r>
              <a:rPr lang="en-US" sz="12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Barbe et al., 2018</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Nurses' roles make it unsuitable for them to be involved in execution as it will interfere with the patient-nurse relationship as they need to promote social justice and respect to human life.</a:t>
            </a:r>
          </a:p>
          <a:p>
            <a:endParaRPr lang="en-US" dirty="0"/>
          </a:p>
        </p:txBody>
      </p:sp>
      <p:sp>
        <p:nvSpPr>
          <p:cNvPr id="4" name="Slide Number Placeholder 3"/>
          <p:cNvSpPr>
            <a:spLocks noGrp="1"/>
          </p:cNvSpPr>
          <p:nvPr>
            <p:ph type="sldNum" sz="quarter" idx="5"/>
          </p:nvPr>
        </p:nvSpPr>
        <p:spPr/>
        <p:txBody>
          <a:bodyPr/>
          <a:lstStyle/>
          <a:p>
            <a:fld id="{63AD8029-B8EA-42D8-AB33-AA41ABB7B8FE}" type="slidenum">
              <a:rPr lang="en-US" smtClean="0"/>
              <a:t>8</a:t>
            </a:fld>
            <a:endParaRPr lang="en-US"/>
          </a:p>
        </p:txBody>
      </p:sp>
    </p:spTree>
    <p:extLst>
      <p:ext uri="{BB962C8B-B14F-4D97-AF65-F5344CB8AC3E}">
        <p14:creationId xmlns:p14="http://schemas.microsoft.com/office/powerpoint/2010/main" val="3264954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Correction nurses and inmate patients can pass through significant challenges in handling conflicts. Therefore, the correction nurse needs to stop or prevent conflict from happening. Selecting to deal with the dispute before it erupts is vital in building the patient-nurse trust. Therefore, the nurse will need to realize where the patient is coming from, then listen to them by giving them a chance to hear their side of the conflict. The nurse should then ask what the inmate needs to understand and be accountable for the actions done and knowledgeable when answering the questions. Then the nurse will need to take the steps and follow the patient's wants. </a:t>
            </a:r>
          </a:p>
          <a:p>
            <a:endParaRPr lang="en-US" dirty="0"/>
          </a:p>
        </p:txBody>
      </p:sp>
      <p:sp>
        <p:nvSpPr>
          <p:cNvPr id="4" name="Slide Number Placeholder 3"/>
          <p:cNvSpPr>
            <a:spLocks noGrp="1"/>
          </p:cNvSpPr>
          <p:nvPr>
            <p:ph type="sldNum" sz="quarter" idx="5"/>
          </p:nvPr>
        </p:nvSpPr>
        <p:spPr/>
        <p:txBody>
          <a:bodyPr/>
          <a:lstStyle/>
          <a:p>
            <a:fld id="{63AD8029-B8EA-42D8-AB33-AA41ABB7B8FE}" type="slidenum">
              <a:rPr lang="en-US" smtClean="0"/>
              <a:t>9</a:t>
            </a:fld>
            <a:endParaRPr lang="en-US"/>
          </a:p>
        </p:txBody>
      </p:sp>
    </p:spTree>
    <p:extLst>
      <p:ext uri="{BB962C8B-B14F-4D97-AF65-F5344CB8AC3E}">
        <p14:creationId xmlns:p14="http://schemas.microsoft.com/office/powerpoint/2010/main" val="1591462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Inmates pass through significant challenges when in jails and prisons, making them be involved in substantial challenging times to create conflict. Nurses are essential elements that can easily be used to create conflict in correction facilities. However, when a dispute arises, nurses need to take appropriate strategies to ensure they do not increase conflict. For instance, they will need to treat all patients and inmates equally and not engage in inmate disputes because it would make the prisoners feel favored. The nurse should never be allowed to be used as inmate messenger because they will continue using them and finally ruin their relationship. Custody procedure is critical, and nurses need to ensure the custody process is followed. </a:t>
            </a:r>
          </a:p>
          <a:p>
            <a:endParaRPr lang="en-US" dirty="0"/>
          </a:p>
        </p:txBody>
      </p:sp>
      <p:sp>
        <p:nvSpPr>
          <p:cNvPr id="4" name="Slide Number Placeholder 3"/>
          <p:cNvSpPr>
            <a:spLocks noGrp="1"/>
          </p:cNvSpPr>
          <p:nvPr>
            <p:ph type="sldNum" sz="quarter" idx="5"/>
          </p:nvPr>
        </p:nvSpPr>
        <p:spPr/>
        <p:txBody>
          <a:bodyPr/>
          <a:lstStyle/>
          <a:p>
            <a:fld id="{63AD8029-B8EA-42D8-AB33-AA41ABB7B8FE}" type="slidenum">
              <a:rPr lang="en-US" smtClean="0"/>
              <a:t>10</a:t>
            </a:fld>
            <a:endParaRPr lang="en-US"/>
          </a:p>
        </p:txBody>
      </p:sp>
    </p:spTree>
    <p:extLst>
      <p:ext uri="{BB962C8B-B14F-4D97-AF65-F5344CB8AC3E}">
        <p14:creationId xmlns:p14="http://schemas.microsoft.com/office/powerpoint/2010/main" val="261101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91AB7B-2E8C-44C7-9287-01D02E3D7A90}"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81DCC-656D-43BE-99CA-5726895C209B}" type="slidenum">
              <a:rPr lang="en-US" smtClean="0"/>
              <a:t>‹#›</a:t>
            </a:fld>
            <a:endParaRPr lang="en-US"/>
          </a:p>
        </p:txBody>
      </p:sp>
    </p:spTree>
    <p:extLst>
      <p:ext uri="{BB962C8B-B14F-4D97-AF65-F5344CB8AC3E}">
        <p14:creationId xmlns:p14="http://schemas.microsoft.com/office/powerpoint/2010/main" val="18230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1AB7B-2E8C-44C7-9287-01D02E3D7A90}"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81DCC-656D-43BE-99CA-5726895C209B}" type="slidenum">
              <a:rPr lang="en-US" smtClean="0"/>
              <a:t>‹#›</a:t>
            </a:fld>
            <a:endParaRPr lang="en-US"/>
          </a:p>
        </p:txBody>
      </p:sp>
    </p:spTree>
    <p:extLst>
      <p:ext uri="{BB962C8B-B14F-4D97-AF65-F5344CB8AC3E}">
        <p14:creationId xmlns:p14="http://schemas.microsoft.com/office/powerpoint/2010/main" val="2406474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1AB7B-2E8C-44C7-9287-01D02E3D7A90}"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81DCC-656D-43BE-99CA-5726895C209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9152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1AB7B-2E8C-44C7-9287-01D02E3D7A90}"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81DCC-656D-43BE-99CA-5726895C209B}" type="slidenum">
              <a:rPr lang="en-US" smtClean="0"/>
              <a:t>‹#›</a:t>
            </a:fld>
            <a:endParaRPr lang="en-US"/>
          </a:p>
        </p:txBody>
      </p:sp>
    </p:spTree>
    <p:extLst>
      <p:ext uri="{BB962C8B-B14F-4D97-AF65-F5344CB8AC3E}">
        <p14:creationId xmlns:p14="http://schemas.microsoft.com/office/powerpoint/2010/main" val="1656360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1AB7B-2E8C-44C7-9287-01D02E3D7A90}"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81DCC-656D-43BE-99CA-5726895C209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4751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1AB7B-2E8C-44C7-9287-01D02E3D7A90}"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81DCC-656D-43BE-99CA-5726895C209B}" type="slidenum">
              <a:rPr lang="en-US" smtClean="0"/>
              <a:t>‹#›</a:t>
            </a:fld>
            <a:endParaRPr lang="en-US"/>
          </a:p>
        </p:txBody>
      </p:sp>
    </p:spTree>
    <p:extLst>
      <p:ext uri="{BB962C8B-B14F-4D97-AF65-F5344CB8AC3E}">
        <p14:creationId xmlns:p14="http://schemas.microsoft.com/office/powerpoint/2010/main" val="361243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91AB7B-2E8C-44C7-9287-01D02E3D7A90}"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81DCC-656D-43BE-99CA-5726895C209B}" type="slidenum">
              <a:rPr lang="en-US" smtClean="0"/>
              <a:t>‹#›</a:t>
            </a:fld>
            <a:endParaRPr lang="en-US"/>
          </a:p>
        </p:txBody>
      </p:sp>
    </p:spTree>
    <p:extLst>
      <p:ext uri="{BB962C8B-B14F-4D97-AF65-F5344CB8AC3E}">
        <p14:creationId xmlns:p14="http://schemas.microsoft.com/office/powerpoint/2010/main" val="3514294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91AB7B-2E8C-44C7-9287-01D02E3D7A90}"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81DCC-656D-43BE-99CA-5726895C209B}" type="slidenum">
              <a:rPr lang="en-US" smtClean="0"/>
              <a:t>‹#›</a:t>
            </a:fld>
            <a:endParaRPr lang="en-US"/>
          </a:p>
        </p:txBody>
      </p:sp>
    </p:spTree>
    <p:extLst>
      <p:ext uri="{BB962C8B-B14F-4D97-AF65-F5344CB8AC3E}">
        <p14:creationId xmlns:p14="http://schemas.microsoft.com/office/powerpoint/2010/main" val="365343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91AB7B-2E8C-44C7-9287-01D02E3D7A90}"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81DCC-656D-43BE-99CA-5726895C209B}" type="slidenum">
              <a:rPr lang="en-US" smtClean="0"/>
              <a:t>‹#›</a:t>
            </a:fld>
            <a:endParaRPr lang="en-US"/>
          </a:p>
        </p:txBody>
      </p:sp>
    </p:spTree>
    <p:extLst>
      <p:ext uri="{BB962C8B-B14F-4D97-AF65-F5344CB8AC3E}">
        <p14:creationId xmlns:p14="http://schemas.microsoft.com/office/powerpoint/2010/main" val="2042147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1AB7B-2E8C-44C7-9287-01D02E3D7A90}"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81DCC-656D-43BE-99CA-5726895C209B}" type="slidenum">
              <a:rPr lang="en-US" smtClean="0"/>
              <a:t>‹#›</a:t>
            </a:fld>
            <a:endParaRPr lang="en-US"/>
          </a:p>
        </p:txBody>
      </p:sp>
    </p:spTree>
    <p:extLst>
      <p:ext uri="{BB962C8B-B14F-4D97-AF65-F5344CB8AC3E}">
        <p14:creationId xmlns:p14="http://schemas.microsoft.com/office/powerpoint/2010/main" val="77686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91AB7B-2E8C-44C7-9287-01D02E3D7A90}"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81DCC-656D-43BE-99CA-5726895C209B}" type="slidenum">
              <a:rPr lang="en-US" smtClean="0"/>
              <a:t>‹#›</a:t>
            </a:fld>
            <a:endParaRPr lang="en-US"/>
          </a:p>
        </p:txBody>
      </p:sp>
    </p:spTree>
    <p:extLst>
      <p:ext uri="{BB962C8B-B14F-4D97-AF65-F5344CB8AC3E}">
        <p14:creationId xmlns:p14="http://schemas.microsoft.com/office/powerpoint/2010/main" val="170193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91AB7B-2E8C-44C7-9287-01D02E3D7A90}"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581DCC-656D-43BE-99CA-5726895C209B}" type="slidenum">
              <a:rPr lang="en-US" smtClean="0"/>
              <a:t>‹#›</a:t>
            </a:fld>
            <a:endParaRPr lang="en-US"/>
          </a:p>
        </p:txBody>
      </p:sp>
    </p:spTree>
    <p:extLst>
      <p:ext uri="{BB962C8B-B14F-4D97-AF65-F5344CB8AC3E}">
        <p14:creationId xmlns:p14="http://schemas.microsoft.com/office/powerpoint/2010/main" val="322885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91AB7B-2E8C-44C7-9287-01D02E3D7A90}"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81DCC-656D-43BE-99CA-5726895C209B}" type="slidenum">
              <a:rPr lang="en-US" smtClean="0"/>
              <a:t>‹#›</a:t>
            </a:fld>
            <a:endParaRPr lang="en-US"/>
          </a:p>
        </p:txBody>
      </p:sp>
    </p:spTree>
    <p:extLst>
      <p:ext uri="{BB962C8B-B14F-4D97-AF65-F5344CB8AC3E}">
        <p14:creationId xmlns:p14="http://schemas.microsoft.com/office/powerpoint/2010/main" val="321676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1AB7B-2E8C-44C7-9287-01D02E3D7A90}"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581DCC-656D-43BE-99CA-5726895C209B}" type="slidenum">
              <a:rPr lang="en-US" smtClean="0"/>
              <a:t>‹#›</a:t>
            </a:fld>
            <a:endParaRPr lang="en-US"/>
          </a:p>
        </p:txBody>
      </p:sp>
    </p:spTree>
    <p:extLst>
      <p:ext uri="{BB962C8B-B14F-4D97-AF65-F5344CB8AC3E}">
        <p14:creationId xmlns:p14="http://schemas.microsoft.com/office/powerpoint/2010/main" val="222687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91AB7B-2E8C-44C7-9287-01D02E3D7A90}"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81DCC-656D-43BE-99CA-5726895C209B}" type="slidenum">
              <a:rPr lang="en-US" smtClean="0"/>
              <a:t>‹#›</a:t>
            </a:fld>
            <a:endParaRPr lang="en-US"/>
          </a:p>
        </p:txBody>
      </p:sp>
    </p:spTree>
    <p:extLst>
      <p:ext uri="{BB962C8B-B14F-4D97-AF65-F5344CB8AC3E}">
        <p14:creationId xmlns:p14="http://schemas.microsoft.com/office/powerpoint/2010/main" val="16086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91AB7B-2E8C-44C7-9287-01D02E3D7A90}"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81DCC-656D-43BE-99CA-5726895C209B}" type="slidenum">
              <a:rPr lang="en-US" smtClean="0"/>
              <a:t>‹#›</a:t>
            </a:fld>
            <a:endParaRPr lang="en-US"/>
          </a:p>
        </p:txBody>
      </p:sp>
    </p:spTree>
    <p:extLst>
      <p:ext uri="{BB962C8B-B14F-4D97-AF65-F5344CB8AC3E}">
        <p14:creationId xmlns:p14="http://schemas.microsoft.com/office/powerpoint/2010/main" val="347387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91AB7B-2E8C-44C7-9287-01D02E3D7A90}" type="datetimeFigureOut">
              <a:rPr lang="en-US" smtClean="0"/>
              <a:t>4/6/2021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581DCC-656D-43BE-99CA-5726895C209B}" type="slidenum">
              <a:rPr lang="en-US" smtClean="0"/>
              <a:t>‹#›</a:t>
            </a:fld>
            <a:endParaRPr lang="en-US"/>
          </a:p>
        </p:txBody>
      </p:sp>
    </p:spTree>
    <p:extLst>
      <p:ext uri="{BB962C8B-B14F-4D97-AF65-F5344CB8AC3E}">
        <p14:creationId xmlns:p14="http://schemas.microsoft.com/office/powerpoint/2010/main" val="175147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F5D9-3E8E-4E22-971C-9AA83972DB20}"/>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Ethical Dilemmas in Correctional Nursing</a:t>
            </a:r>
          </a:p>
        </p:txBody>
      </p:sp>
      <p:sp>
        <p:nvSpPr>
          <p:cNvPr id="3" name="Subtitle 2">
            <a:extLst>
              <a:ext uri="{FF2B5EF4-FFF2-40B4-BE49-F238E27FC236}">
                <a16:creationId xmlns:a16="http://schemas.microsoft.com/office/drawing/2014/main" id="{42F5786A-982F-41E7-9083-B10E2503D8B0}"/>
              </a:ext>
            </a:extLst>
          </p:cNvPr>
          <p:cNvSpPr>
            <a:spLocks noGrp="1"/>
          </p:cNvSpPr>
          <p:nvPr>
            <p:ph type="subTitle"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Student’s Name</a:t>
            </a:r>
          </a:p>
          <a:p>
            <a:r>
              <a:rPr lang="en-US" dirty="0">
                <a:latin typeface="Times New Roman" panose="02020603050405020304" pitchFamily="18" charset="0"/>
                <a:cs typeface="Times New Roman" panose="02020603050405020304" pitchFamily="18" charset="0"/>
              </a:rPr>
              <a:t>Institutional Affiliations</a:t>
            </a:r>
          </a:p>
          <a:p>
            <a:r>
              <a:rPr lang="en-US" dirty="0">
                <a:latin typeface="Times New Roman" panose="02020603050405020304" pitchFamily="18" charset="0"/>
                <a:cs typeface="Times New Roman" panose="02020603050405020304" pitchFamily="18" charset="0"/>
              </a:rPr>
              <a:t>Date</a:t>
            </a:r>
          </a:p>
        </p:txBody>
      </p:sp>
    </p:spTree>
    <p:extLst>
      <p:ext uri="{BB962C8B-B14F-4D97-AF65-F5344CB8AC3E}">
        <p14:creationId xmlns:p14="http://schemas.microsoft.com/office/powerpoint/2010/main" val="2881221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9030-7A41-47E3-89C1-1206EA6035E6}"/>
              </a:ext>
            </a:extLst>
          </p:cNvPr>
          <p:cNvSpPr>
            <a:spLocks noGrp="1"/>
          </p:cNvSpPr>
          <p:nvPr>
            <p:ph type="title"/>
          </p:nvPr>
        </p:nvSpPr>
        <p:spPr/>
        <p:txBody>
          <a:bodyPr>
            <a:normAutofit fontScale="90000"/>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Strategies Used When Conflict Arises</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8902329-B268-4087-A0A9-A74373CF0A01}"/>
              </a:ext>
            </a:extLst>
          </p:cNvPr>
          <p:cNvSpPr>
            <a:spLocks noGrp="1"/>
          </p:cNvSpPr>
          <p:nvPr>
            <p:ph idx="1"/>
          </p:nvPr>
        </p:nvSpPr>
        <p:spPr/>
        <p:txBody>
          <a:bodyPr/>
          <a:lstStyle/>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Treat every patient equally</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Not to engage in inmate disputes</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Never allow being used as inmates messenger</a:t>
            </a:r>
          </a:p>
          <a:p>
            <a:pPr marL="4572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Realize the custody procedure for inmates to handle conflicts</a:t>
            </a:r>
          </a:p>
          <a:p>
            <a:endParaRPr lang="en-US" dirty="0"/>
          </a:p>
        </p:txBody>
      </p:sp>
      <p:pic>
        <p:nvPicPr>
          <p:cNvPr id="5" name="Picture 4">
            <a:extLst>
              <a:ext uri="{FF2B5EF4-FFF2-40B4-BE49-F238E27FC236}">
                <a16:creationId xmlns:a16="http://schemas.microsoft.com/office/drawing/2014/main" id="{B08237BE-523E-4F84-BED7-820F794E8243}"/>
              </a:ext>
            </a:extLst>
          </p:cNvPr>
          <p:cNvPicPr>
            <a:picLocks noChangeAspect="1"/>
          </p:cNvPicPr>
          <p:nvPr/>
        </p:nvPicPr>
        <p:blipFill>
          <a:blip r:embed="rId3"/>
          <a:stretch>
            <a:fillRect/>
          </a:stretch>
        </p:blipFill>
        <p:spPr>
          <a:xfrm>
            <a:off x="0" y="3428999"/>
            <a:ext cx="8915400" cy="3403601"/>
          </a:xfrm>
          <a:prstGeom prst="rect">
            <a:avLst/>
          </a:prstGeom>
        </p:spPr>
      </p:pic>
    </p:spTree>
    <p:extLst>
      <p:ext uri="{BB962C8B-B14F-4D97-AF65-F5344CB8AC3E}">
        <p14:creationId xmlns:p14="http://schemas.microsoft.com/office/powerpoint/2010/main" val="1294038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2BAE8-F64F-4218-8A2A-33D81F953EC1}"/>
              </a:ext>
            </a:extLst>
          </p:cNvPr>
          <p:cNvSpPr>
            <a:spLocks noGrp="1"/>
          </p:cNvSpPr>
          <p:nvPr>
            <p:ph type="title"/>
          </p:nvPr>
        </p:nvSpPr>
        <p:spPr/>
        <p:txBody>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Important Ethical Dilemma</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47AF24A-D8CE-4DEF-9F46-02CDACD229F5}"/>
              </a:ext>
            </a:extLst>
          </p:cNvPr>
          <p:cNvSpPr>
            <a:spLocks noGrp="1"/>
          </p:cNvSpPr>
          <p:nvPr>
            <p:ph idx="1"/>
          </p:nvPr>
        </p:nvSpPr>
        <p:spPr/>
        <p:txBody>
          <a:bodyPr/>
          <a:lstStyle/>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Today's healthcare organization considers informed consent as the most critical dilemma</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Patients and their family are not informed of their treatment and prognosis</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Nurses are always limited on what they should present to patients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Farmer &amp; Lundy, 2017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can be achieved by developing robust interdisciplinary team</a:t>
            </a:r>
          </a:p>
          <a:p>
            <a:endParaRPr lang="en-US" dirty="0"/>
          </a:p>
        </p:txBody>
      </p:sp>
      <p:pic>
        <p:nvPicPr>
          <p:cNvPr id="4" name="Picture 3">
            <a:extLst>
              <a:ext uri="{FF2B5EF4-FFF2-40B4-BE49-F238E27FC236}">
                <a16:creationId xmlns:a16="http://schemas.microsoft.com/office/drawing/2014/main" id="{396A017A-6473-4C08-93A7-8CB368225555}"/>
              </a:ext>
            </a:extLst>
          </p:cNvPr>
          <p:cNvPicPr>
            <a:picLocks noChangeAspect="1"/>
          </p:cNvPicPr>
          <p:nvPr/>
        </p:nvPicPr>
        <p:blipFill>
          <a:blip r:embed="rId3"/>
          <a:stretch>
            <a:fillRect/>
          </a:stretch>
        </p:blipFill>
        <p:spPr>
          <a:xfrm>
            <a:off x="0" y="4000500"/>
            <a:ext cx="8888738" cy="2854749"/>
          </a:xfrm>
          <a:prstGeom prst="rect">
            <a:avLst/>
          </a:prstGeom>
        </p:spPr>
      </p:pic>
    </p:spTree>
    <p:extLst>
      <p:ext uri="{BB962C8B-B14F-4D97-AF65-F5344CB8AC3E}">
        <p14:creationId xmlns:p14="http://schemas.microsoft.com/office/powerpoint/2010/main" val="4270861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1AEA6-1798-4A6F-8675-AC2B926DA63C}"/>
              </a:ext>
            </a:extLst>
          </p:cNvPr>
          <p:cNvSpPr>
            <a:spLocks noGrp="1"/>
          </p:cNvSpPr>
          <p:nvPr>
            <p:ph type="title"/>
          </p:nvPr>
        </p:nvSpPr>
        <p:spPr/>
        <p:txBody>
          <a:bodyPr>
            <a:normAutofit fontScale="90000"/>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How Ethical Dilemma Can Affect Patients Care</a:t>
            </a:r>
            <a:b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CA59E10-A816-4DEC-BA60-B4B952115642}"/>
              </a:ext>
            </a:extLst>
          </p:cNvPr>
          <p:cNvSpPr>
            <a:spLocks noGrp="1"/>
          </p:cNvSpPr>
          <p:nvPr>
            <p:ph idx="1"/>
          </p:nvPr>
        </p:nvSpPr>
        <p:spPr>
          <a:xfrm>
            <a:off x="0" y="2160589"/>
            <a:ext cx="9274002" cy="3880773"/>
          </a:xfrm>
        </p:spPr>
        <p:txBody>
          <a:bodyPr/>
          <a:lstStyle/>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Reduces emotional sustenance, deference, and sympathy</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Engaging in choices and respect for partialities</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Influences effective treatment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Alfandre</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et al., 2016</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Family and patient-nurse relationship affected</a:t>
            </a:r>
          </a:p>
          <a:p>
            <a:endParaRPr lang="en-US" dirty="0"/>
          </a:p>
        </p:txBody>
      </p:sp>
    </p:spTree>
    <p:extLst>
      <p:ext uri="{BB962C8B-B14F-4D97-AF65-F5344CB8AC3E}">
        <p14:creationId xmlns:p14="http://schemas.microsoft.com/office/powerpoint/2010/main" val="122503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045E-9943-4889-91B3-5A44B09F4950}"/>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Conclusion</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63507EF-50FA-415B-927D-63AC12D9C6E2}"/>
              </a:ext>
            </a:extLst>
          </p:cNvPr>
          <p:cNvSpPr>
            <a:spLocks noGrp="1"/>
          </p:cNvSpPr>
          <p:nvPr>
            <p:ph idx="1"/>
          </p:nvPr>
        </p:nvSpPr>
        <p:spPr/>
        <p:txBody>
          <a:bodyPr/>
          <a:lstStyle/>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Ethical dilemma affects the decision that individuals are required to select</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Nurses participating in the execution process influences the nurses s</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Nurses had to follow deontological views by following rules, duties, and obligation</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Also, informed consent is the present ethical dilemma in organizations</a:t>
            </a:r>
          </a:p>
          <a:p>
            <a:pPr marL="4572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Ethical dilemma deteriorates patient care</a:t>
            </a:r>
          </a:p>
          <a:p>
            <a:endParaRPr lang="en-US" dirty="0"/>
          </a:p>
        </p:txBody>
      </p:sp>
    </p:spTree>
    <p:extLst>
      <p:ext uri="{BB962C8B-B14F-4D97-AF65-F5344CB8AC3E}">
        <p14:creationId xmlns:p14="http://schemas.microsoft.com/office/powerpoint/2010/main" val="134121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75D6-5B52-4F15-8686-C1A878A67B36}"/>
              </a:ext>
            </a:extLst>
          </p:cNvPr>
          <p:cNvSpPr>
            <a:spLocks noGrp="1"/>
          </p:cNvSpPr>
          <p:nvPr>
            <p:ph type="title"/>
          </p:nvPr>
        </p:nvSpPr>
        <p:spPr/>
        <p:txBody>
          <a:bodyPr/>
          <a:lstStyle/>
          <a:p>
            <a:pPr algn="ctr"/>
            <a:r>
              <a:rPr lang="en-US" dirty="0">
                <a:effectLst/>
                <a:latin typeface="Times New Roman" panose="02020603050405020304" pitchFamily="18" charset="0"/>
                <a:ea typeface="Calibri" panose="020F0502020204030204" pitchFamily="34" charset="0"/>
                <a:cs typeface="Times New Roman" panose="02020603050405020304" pitchFamily="18" charset="0"/>
              </a:rPr>
              <a:t>References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FB7D57F-1F8E-4098-BD3F-A6CEEABB98BF}"/>
              </a:ext>
            </a:extLst>
          </p:cNvPr>
          <p:cNvSpPr>
            <a:spLocks noGrp="1"/>
          </p:cNvSpPr>
          <p:nvPr>
            <p:ph idx="1"/>
          </p:nvPr>
        </p:nvSpPr>
        <p:spPr/>
        <p:txBody>
          <a:bodyPr>
            <a:normAutofit fontScale="85000" lnSpcReduction="20000"/>
          </a:bodyPr>
          <a:lstStyle/>
          <a:p>
            <a:pPr marL="0" marR="0">
              <a:lnSpc>
                <a:spcPct val="107000"/>
              </a:lnSpc>
              <a:spcBef>
                <a:spcPts val="0"/>
              </a:spcBef>
              <a:spcAft>
                <a:spcPts val="800"/>
              </a:spcAft>
            </a:pP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Alfandre</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D., Clever, S., Farber, N. J., Hughes, M. T., Redstone, P., &amp; Lehmann, L. S. (2016). Caring for 'very important patients’—ethical dilemmas and suggestions for practical management.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The American journal of medicine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129</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143-147.</a:t>
            </a:r>
          </a:p>
          <a:p>
            <a:pPr marL="0" marR="0">
              <a:lnSpc>
                <a:spcPct val="107000"/>
              </a:lnSpc>
              <a:spcBef>
                <a:spcPts val="0"/>
              </a:spcBef>
              <a:spcAft>
                <a:spcPts val="800"/>
              </a:spcAft>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Barbe, T., Kimble, L. P., &amp; Rubenstein, C. (2018). Subjective cognitive complaints, psychosocial factors, and nursing work function in nurses are providing direct patient care.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Journal of advanced nursing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74</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(4), 914-925.</a:t>
            </a:r>
          </a:p>
          <a:p>
            <a:pPr marL="0" marR="0">
              <a:lnSpc>
                <a:spcPct val="107000"/>
              </a:lnSpc>
              <a:spcBef>
                <a:spcPts val="0"/>
              </a:spcBef>
              <a:spcAft>
                <a:spcPts val="800"/>
              </a:spcAft>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Farmer, L., &amp; Lundy, A. (2017). Informed consent: Ethical and legal considerations for advanced practice nurses.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The Journal for Nurse Practitioners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13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124-130.</a:t>
            </a:r>
          </a:p>
          <a:p>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Lazzari</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T.,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Terzoni</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Destrebecq</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Meani</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 Bonetti, L., &amp; Ferrara, P. (2020). Moral distress in correctional nurses: A national survey.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Nursing Ethics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27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40-52.</a:t>
            </a:r>
          </a:p>
          <a:p>
            <a:pPr marL="0" marR="0">
              <a:lnSpc>
                <a:spcPct val="107000"/>
              </a:lnSpc>
              <a:spcBef>
                <a:spcPts val="0"/>
              </a:spcBef>
              <a:spcAft>
                <a:spcPts val="800"/>
              </a:spcAft>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McDermott-Levy, R.,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Leffers</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J., &amp;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Mayaka</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J. (2018). Ethical principles and guidelines of global health nursing practice.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Nursing Outlook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66</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(5), 473-481.</a:t>
            </a:r>
          </a:p>
          <a:p>
            <a:pPr marL="0" marR="0">
              <a:lnSpc>
                <a:spcPct val="107000"/>
              </a:lnSpc>
              <a:spcBef>
                <a:spcPts val="0"/>
              </a:spcBef>
              <a:spcAft>
                <a:spcPts val="800"/>
              </a:spcAft>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Silva, T. N. D., Freire, M. E. M., Vasconcelos, M. F. D., Silva Junior, S. V. D., Silva, W. J. D. C., Araújo, P. D. S., &amp; Eloy, A. V. A. (2018). Deontological aspects of the nursing profession: understanding the code of ethics.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Revista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brasileira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enfermagem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71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3-10.</a:t>
            </a:r>
          </a:p>
          <a:p>
            <a:endParaRPr lang="en-US" dirty="0"/>
          </a:p>
        </p:txBody>
      </p:sp>
    </p:spTree>
    <p:extLst>
      <p:ext uri="{BB962C8B-B14F-4D97-AF65-F5344CB8AC3E}">
        <p14:creationId xmlns:p14="http://schemas.microsoft.com/office/powerpoint/2010/main" val="3045685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EB2A-D9DF-49F3-B78B-63111D5210CE}"/>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Introduction </a:t>
            </a:r>
          </a:p>
        </p:txBody>
      </p:sp>
      <p:sp>
        <p:nvSpPr>
          <p:cNvPr id="3" name="Content Placeholder 2">
            <a:extLst>
              <a:ext uri="{FF2B5EF4-FFF2-40B4-BE49-F238E27FC236}">
                <a16:creationId xmlns:a16="http://schemas.microsoft.com/office/drawing/2014/main" id="{8BD9EDCD-8FB2-4C4F-BB9D-57B4251C731B}"/>
              </a:ext>
            </a:extLst>
          </p:cNvPr>
          <p:cNvSpPr>
            <a:spLocks noGrp="1"/>
          </p:cNvSpPr>
          <p:nvPr>
            <p:ph idx="1"/>
          </p:nvPr>
        </p:nvSpPr>
        <p:spPr/>
        <p:txBody>
          <a:bodyPr/>
          <a:lstStyle/>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Nurses play an essential role in enhancing the health and wellbeing of individuals</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Correctional facilities require nurses to provide care</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presentation will discuss the ethical dilemmas faced by correctional nurses</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Explain the ethical issue based on a deontological perspective</a:t>
            </a:r>
          </a:p>
          <a:p>
            <a:pPr marL="4572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 give the pros and prevention strategies of conflict</a:t>
            </a:r>
          </a:p>
          <a:p>
            <a:endParaRPr lang="en-US" dirty="0"/>
          </a:p>
        </p:txBody>
      </p:sp>
      <p:pic>
        <p:nvPicPr>
          <p:cNvPr id="5" name="Picture 4">
            <a:extLst>
              <a:ext uri="{FF2B5EF4-FFF2-40B4-BE49-F238E27FC236}">
                <a16:creationId xmlns:a16="http://schemas.microsoft.com/office/drawing/2014/main" id="{5F70FA4F-4986-4892-89D9-3F6C09783220}"/>
              </a:ext>
            </a:extLst>
          </p:cNvPr>
          <p:cNvPicPr>
            <a:picLocks noChangeAspect="1"/>
          </p:cNvPicPr>
          <p:nvPr/>
        </p:nvPicPr>
        <p:blipFill rotWithShape="1">
          <a:blip r:embed="rId3"/>
          <a:srcRect l="2125" t="32095" r="750" b="10500"/>
          <a:stretch/>
        </p:blipFill>
        <p:spPr>
          <a:xfrm>
            <a:off x="0" y="3777326"/>
            <a:ext cx="8929687" cy="3080674"/>
          </a:xfrm>
          <a:prstGeom prst="rect">
            <a:avLst/>
          </a:prstGeom>
        </p:spPr>
      </p:pic>
    </p:spTree>
    <p:extLst>
      <p:ext uri="{BB962C8B-B14F-4D97-AF65-F5344CB8AC3E}">
        <p14:creationId xmlns:p14="http://schemas.microsoft.com/office/powerpoint/2010/main" val="352827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EB17-438E-4F0C-972D-DE91B8F655B3}"/>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Correctional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Nurses</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D71967A-AC2F-425B-80A2-F72CE70A1ABD}"/>
              </a:ext>
            </a:extLst>
          </p:cNvPr>
          <p:cNvSpPr>
            <a:spLocks noGrp="1"/>
          </p:cNvSpPr>
          <p:nvPr>
            <p:ph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Correctional nurses provide care to inmates in correctional facilities</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Inmates can be treated for different conditions, such as chronic conditions and emergencies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Lazzari</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et al., 2020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nurses will require experience from various settings</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Most correctional nurses hold licenses as a registered nurse or advanced practice certification</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They also ensure judicious medical intervention and manage the medical expenses</a:t>
            </a:r>
          </a:p>
          <a:p>
            <a:endParaRPr lang="en-US" dirty="0"/>
          </a:p>
        </p:txBody>
      </p:sp>
    </p:spTree>
    <p:extLst>
      <p:ext uri="{BB962C8B-B14F-4D97-AF65-F5344CB8AC3E}">
        <p14:creationId xmlns:p14="http://schemas.microsoft.com/office/powerpoint/2010/main" val="2727078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2DB8-7523-431F-9367-A8AF73920056}"/>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Ethical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Dilemma</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71F3674-652D-4C2C-8E9B-1B582316B82E}"/>
              </a:ext>
            </a:extLst>
          </p:cNvPr>
          <p:cNvSpPr>
            <a:spLocks noGrp="1"/>
          </p:cNvSpPr>
          <p:nvPr>
            <p:ph idx="1"/>
          </p:nvPr>
        </p:nvSpPr>
        <p:spPr>
          <a:xfrm>
            <a:off x="3443288" y="2160589"/>
            <a:ext cx="5830714" cy="3880773"/>
          </a:xfrm>
        </p:spPr>
        <p:txBody>
          <a:bodyPr/>
          <a:lstStyle/>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dilemma is a situation where someone faces undesirable choices</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Ethical issues occur when options are required to be made</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Although the answers are not always clear, the possibilities are also not perfect</a:t>
            </a:r>
          </a:p>
          <a:p>
            <a:pPr marL="4572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Ethical dilemma adopts that the nurse will follow social values.</a:t>
            </a:r>
          </a:p>
          <a:p>
            <a:endParaRPr lang="en-US" dirty="0"/>
          </a:p>
        </p:txBody>
      </p:sp>
      <p:pic>
        <p:nvPicPr>
          <p:cNvPr id="5" name="Picture 4">
            <a:extLst>
              <a:ext uri="{FF2B5EF4-FFF2-40B4-BE49-F238E27FC236}">
                <a16:creationId xmlns:a16="http://schemas.microsoft.com/office/drawing/2014/main" id="{43BAFB73-69F0-4323-AAC3-9B1BDEA1F21B}"/>
              </a:ext>
            </a:extLst>
          </p:cNvPr>
          <p:cNvPicPr>
            <a:picLocks noChangeAspect="1"/>
          </p:cNvPicPr>
          <p:nvPr/>
        </p:nvPicPr>
        <p:blipFill>
          <a:blip r:embed="rId3"/>
          <a:stretch>
            <a:fillRect/>
          </a:stretch>
        </p:blipFill>
        <p:spPr>
          <a:xfrm>
            <a:off x="0" y="1270000"/>
            <a:ext cx="3443288" cy="5953125"/>
          </a:xfrm>
          <a:prstGeom prst="rect">
            <a:avLst/>
          </a:prstGeom>
        </p:spPr>
      </p:pic>
    </p:spTree>
    <p:extLst>
      <p:ext uri="{BB962C8B-B14F-4D97-AF65-F5344CB8AC3E}">
        <p14:creationId xmlns:p14="http://schemas.microsoft.com/office/powerpoint/2010/main" val="90484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82EA-D069-414E-8D6F-CF8125DB9DD5}"/>
              </a:ext>
            </a:extLst>
          </p:cNvPr>
          <p:cNvSpPr>
            <a:spLocks noGrp="1"/>
          </p:cNvSpPr>
          <p:nvPr>
            <p:ph type="title"/>
          </p:nvPr>
        </p:nvSpPr>
        <p:spPr/>
        <p:txBody>
          <a:bodyPr/>
          <a:lstStyle/>
          <a:p>
            <a:pPr algn="ctr"/>
            <a:r>
              <a:rPr lang="en-US" dirty="0">
                <a:effectLst/>
                <a:latin typeface="Times New Roman" panose="02020603050405020304" pitchFamily="18" charset="0"/>
                <a:ea typeface="Calibri" panose="020F0502020204030204" pitchFamily="34" charset="0"/>
                <a:cs typeface="Times New Roman" panose="02020603050405020304" pitchFamily="18" charset="0"/>
              </a:rPr>
              <a:t>Execution as an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Ethical </a:t>
            </a:r>
            <a:r>
              <a:rPr lang="en-US" dirty="0">
                <a:latin typeface="Times New Roman" panose="02020603050405020304" pitchFamily="18" charset="0"/>
                <a:ea typeface="Calibri" panose="020F0502020204030204" pitchFamily="34" charset="0"/>
                <a:cs typeface="Times New Roman" panose="02020603050405020304" pitchFamily="18" charset="0"/>
              </a:rPr>
              <a:t>D</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ilemma</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3C5D1E7-331A-420D-AAD2-099AB634A31F}"/>
              </a:ext>
            </a:extLst>
          </p:cNvPr>
          <p:cNvSpPr>
            <a:spLocks noGrp="1"/>
          </p:cNvSpPr>
          <p:nvPr>
            <p:ph idx="1"/>
          </p:nvPr>
        </p:nvSpPr>
        <p:spPr/>
        <p:txBody>
          <a:bodyPr/>
          <a:lstStyle/>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Several states in the United States have allowed the execution </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Execution sentencing can be done in different ways, but lethal injection is mainly used</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Correction nurses face a significant challenge because they must be available on the scene</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Nurses are required to come to the rescue and help the inmate in times of need and improve wellbeing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Barbe et al., 2018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They should not participate in killing the inmates; hence unethical</a:t>
            </a:r>
          </a:p>
          <a:p>
            <a:endParaRPr lang="en-US" dirty="0"/>
          </a:p>
        </p:txBody>
      </p:sp>
    </p:spTree>
    <p:extLst>
      <p:ext uri="{BB962C8B-B14F-4D97-AF65-F5344CB8AC3E}">
        <p14:creationId xmlns:p14="http://schemas.microsoft.com/office/powerpoint/2010/main" val="7713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9945-01FC-45B6-94AE-7BEAD1726D13}"/>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Nursing Ethical Principles</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DE00BED-7967-4AFC-9E30-8D4C485EE093}"/>
              </a:ext>
            </a:extLst>
          </p:cNvPr>
          <p:cNvSpPr>
            <a:spLocks noGrp="1"/>
          </p:cNvSpPr>
          <p:nvPr>
            <p:ph idx="1"/>
          </p:nvPr>
        </p:nvSpPr>
        <p:spPr>
          <a:xfrm>
            <a:off x="677335" y="2160589"/>
            <a:ext cx="4809066" cy="3880773"/>
          </a:xfrm>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Nonmaleficence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McDermott-Levy et al., 2018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Justice is equality</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Beneficence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McDermott-Levy et al., 2018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Autonomy and patient self-determination</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Accountability</a:t>
            </a:r>
          </a:p>
          <a:p>
            <a:endParaRPr lang="en-US" dirty="0"/>
          </a:p>
        </p:txBody>
      </p:sp>
      <p:pic>
        <p:nvPicPr>
          <p:cNvPr id="5" name="Picture 4">
            <a:extLst>
              <a:ext uri="{FF2B5EF4-FFF2-40B4-BE49-F238E27FC236}">
                <a16:creationId xmlns:a16="http://schemas.microsoft.com/office/drawing/2014/main" id="{91808CB5-B668-484B-96DE-91A958BA9319}"/>
              </a:ext>
            </a:extLst>
          </p:cNvPr>
          <p:cNvPicPr>
            <a:picLocks noChangeAspect="1"/>
          </p:cNvPicPr>
          <p:nvPr/>
        </p:nvPicPr>
        <p:blipFill>
          <a:blip r:embed="rId3"/>
          <a:stretch>
            <a:fillRect/>
          </a:stretch>
        </p:blipFill>
        <p:spPr>
          <a:xfrm>
            <a:off x="5159202" y="1372062"/>
            <a:ext cx="4399136" cy="5457825"/>
          </a:xfrm>
          <a:prstGeom prst="rect">
            <a:avLst/>
          </a:prstGeom>
        </p:spPr>
      </p:pic>
    </p:spTree>
    <p:extLst>
      <p:ext uri="{BB962C8B-B14F-4D97-AF65-F5344CB8AC3E}">
        <p14:creationId xmlns:p14="http://schemas.microsoft.com/office/powerpoint/2010/main" val="82000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A311-D5DC-449E-BB37-56B18694918B}"/>
              </a:ext>
            </a:extLst>
          </p:cNvPr>
          <p:cNvSpPr>
            <a:spLocks noGrp="1"/>
          </p:cNvSpPr>
          <p:nvPr>
            <p:ph type="title"/>
          </p:nvPr>
        </p:nvSpPr>
        <p:spPr/>
        <p:txBody>
          <a:bodyPr>
            <a:normAutofit fontScale="90000"/>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Ethical Issue Based on </a:t>
            </a:r>
            <a:r>
              <a:rPr lang="en-US" sz="4400" dirty="0">
                <a:latin typeface="Times New Roman" panose="02020603050405020304" pitchFamily="18" charset="0"/>
                <a:ea typeface="Calibri" panose="020F0502020204030204" pitchFamily="34" charset="0"/>
                <a:cs typeface="Times New Roman" panose="02020603050405020304" pitchFamily="18" charset="0"/>
              </a:rPr>
              <a:t>t</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he Deontological View</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35DBFB1-C38E-4D2F-A5B1-DD7801035673}"/>
              </a:ext>
            </a:extLst>
          </p:cNvPr>
          <p:cNvSpPr>
            <a:spLocks noGrp="1"/>
          </p:cNvSpPr>
          <p:nvPr>
            <p:ph idx="1"/>
          </p:nvPr>
        </p:nvSpPr>
        <p:spPr/>
        <p:txBody>
          <a:bodyPr/>
          <a:lstStyle/>
          <a:p>
            <a:pPr marL="2286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Theories are essential as they can be used in varying situations to inform people in decision making</a:t>
            </a:r>
          </a:p>
          <a:p>
            <a:pPr marL="2286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Nurses can use the theories to rationalize, safeguard, and recommend the right actions</a:t>
            </a:r>
          </a:p>
          <a:p>
            <a:pPr marL="2286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deontological theory focuses on the rights, duties, and respect of an individual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Silva et al., 2018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theory requires nurses to follow laws, duties, and obligations</a:t>
            </a:r>
          </a:p>
          <a:p>
            <a:pPr marL="2286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Nurses should thus perform their responsibilities by ensuring healthy wellbeing and not kill</a:t>
            </a:r>
          </a:p>
          <a:p>
            <a:endParaRPr lang="en-US" dirty="0"/>
          </a:p>
        </p:txBody>
      </p:sp>
    </p:spTree>
    <p:extLst>
      <p:ext uri="{BB962C8B-B14F-4D97-AF65-F5344CB8AC3E}">
        <p14:creationId xmlns:p14="http://schemas.microsoft.com/office/powerpoint/2010/main" val="486747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632FB-03A1-471A-AE14-A0015C30CAF1}"/>
              </a:ext>
            </a:extLst>
          </p:cNvPr>
          <p:cNvSpPr>
            <a:spLocks noGrp="1"/>
          </p:cNvSpPr>
          <p:nvPr>
            <p:ph type="title"/>
          </p:nvPr>
        </p:nvSpPr>
        <p:spPr/>
        <p:txBody>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Con View of </a:t>
            </a:r>
            <a:r>
              <a:rPr lang="en-US" sz="4400" dirty="0">
                <a:latin typeface="Times New Roman" panose="02020603050405020304" pitchFamily="18" charset="0"/>
                <a:ea typeface="Calibri" panose="020F0502020204030204" pitchFamily="34" charset="0"/>
                <a:cs typeface="Times New Roman" panose="02020603050405020304" pitchFamily="18" charset="0"/>
              </a:rPr>
              <a:t>t</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he Issue</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B1CCD90-E71B-4D20-955F-A0564E362E3A}"/>
              </a:ext>
            </a:extLst>
          </p:cNvPr>
          <p:cNvSpPr>
            <a:spLocks noGrp="1"/>
          </p:cNvSpPr>
          <p:nvPr>
            <p:ph idx="1"/>
          </p:nvPr>
        </p:nvSpPr>
        <p:spPr/>
        <p:txBody>
          <a:bodyPr/>
          <a:lstStyle/>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nurse holds the highest position in the society that fosters respect for human rights and values</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nurses are responsible for starting and sustaining activities to achieve the health and social needs of people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Barbe et al., 2018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nurses promote social justice and equity health access and resource distribution</a:t>
            </a:r>
          </a:p>
          <a:p>
            <a:pPr marL="4572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nurses show experts values, including respect, integrity, and compassion</a:t>
            </a:r>
          </a:p>
          <a:p>
            <a:endParaRPr lang="en-US" dirty="0"/>
          </a:p>
        </p:txBody>
      </p:sp>
      <p:pic>
        <p:nvPicPr>
          <p:cNvPr id="5" name="Picture 4">
            <a:extLst>
              <a:ext uri="{FF2B5EF4-FFF2-40B4-BE49-F238E27FC236}">
                <a16:creationId xmlns:a16="http://schemas.microsoft.com/office/drawing/2014/main" id="{D6B02C6F-4CB5-4EF4-B968-8A022C2327FE}"/>
              </a:ext>
            </a:extLst>
          </p:cNvPr>
          <p:cNvPicPr>
            <a:picLocks noChangeAspect="1"/>
          </p:cNvPicPr>
          <p:nvPr/>
        </p:nvPicPr>
        <p:blipFill>
          <a:blip r:embed="rId3"/>
          <a:stretch>
            <a:fillRect/>
          </a:stretch>
        </p:blipFill>
        <p:spPr>
          <a:xfrm>
            <a:off x="6766" y="3929062"/>
            <a:ext cx="8894347" cy="2928937"/>
          </a:xfrm>
          <a:prstGeom prst="rect">
            <a:avLst/>
          </a:prstGeom>
        </p:spPr>
      </p:pic>
    </p:spTree>
    <p:extLst>
      <p:ext uri="{BB962C8B-B14F-4D97-AF65-F5344CB8AC3E}">
        <p14:creationId xmlns:p14="http://schemas.microsoft.com/office/powerpoint/2010/main" val="231714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BD96-9020-47E9-AAE2-EDBA8230F7C5}"/>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Prevention of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Conflict</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66F79D2-E9B0-4C74-84F4-C9106E2523E7}"/>
              </a:ext>
            </a:extLst>
          </p:cNvPr>
          <p:cNvSpPr>
            <a:spLocks noGrp="1"/>
          </p:cNvSpPr>
          <p:nvPr>
            <p:ph idx="1"/>
          </p:nvPr>
        </p:nvSpPr>
        <p:spPr>
          <a:xfrm>
            <a:off x="6315074" y="2160589"/>
            <a:ext cx="2958927" cy="3880773"/>
          </a:xfrm>
        </p:spPr>
        <p:txBody>
          <a:bodyPr/>
          <a:lstStyle/>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Listen</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Ask</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Take responsibility</a:t>
            </a: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Follow-through</a:t>
            </a:r>
          </a:p>
          <a:p>
            <a:pPr marL="4572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Acknowledge</a:t>
            </a:r>
          </a:p>
          <a:p>
            <a:endParaRPr lang="en-US" dirty="0"/>
          </a:p>
        </p:txBody>
      </p:sp>
      <p:pic>
        <p:nvPicPr>
          <p:cNvPr id="5" name="Picture 4">
            <a:extLst>
              <a:ext uri="{FF2B5EF4-FFF2-40B4-BE49-F238E27FC236}">
                <a16:creationId xmlns:a16="http://schemas.microsoft.com/office/drawing/2014/main" id="{137461BA-33EB-4C55-9469-974F6FC614F9}"/>
              </a:ext>
            </a:extLst>
          </p:cNvPr>
          <p:cNvPicPr>
            <a:picLocks noChangeAspect="1"/>
          </p:cNvPicPr>
          <p:nvPr/>
        </p:nvPicPr>
        <p:blipFill rotWithShape="1">
          <a:blip r:embed="rId3"/>
          <a:srcRect t="31402" b="9154"/>
          <a:stretch/>
        </p:blipFill>
        <p:spPr>
          <a:xfrm>
            <a:off x="0" y="1270000"/>
            <a:ext cx="6315074" cy="5588000"/>
          </a:xfrm>
          <a:prstGeom prst="rect">
            <a:avLst/>
          </a:prstGeom>
        </p:spPr>
      </p:pic>
    </p:spTree>
    <p:extLst>
      <p:ext uri="{BB962C8B-B14F-4D97-AF65-F5344CB8AC3E}">
        <p14:creationId xmlns:p14="http://schemas.microsoft.com/office/powerpoint/2010/main" val="20458961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TotalTime>
  <Words>2199</Words>
  <Application>Microsoft Office PowerPoint</Application>
  <PresentationFormat>Widescreen</PresentationFormat>
  <Paragraphs>103</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Times New Roman</vt:lpstr>
      <vt:lpstr>Trebuchet MS</vt:lpstr>
      <vt:lpstr>Wingdings 3</vt:lpstr>
      <vt:lpstr>Facet</vt:lpstr>
      <vt:lpstr>Ethical Dilemmas in Correctional Nursing</vt:lpstr>
      <vt:lpstr>Introduction </vt:lpstr>
      <vt:lpstr>Correctional Nurses </vt:lpstr>
      <vt:lpstr>Ethical Dilemma </vt:lpstr>
      <vt:lpstr>Execution as an Ethical Dilemma </vt:lpstr>
      <vt:lpstr>Nursing Ethical Principles </vt:lpstr>
      <vt:lpstr>Ethical Issue Based on the Deontological View </vt:lpstr>
      <vt:lpstr>Con View of the Issue </vt:lpstr>
      <vt:lpstr>Prevention of Conflict </vt:lpstr>
      <vt:lpstr>Strategies Used When Conflict Arises </vt:lpstr>
      <vt:lpstr>Important Ethical Dilemma </vt:lpstr>
      <vt:lpstr>How Ethical Dilemma Can Affect Patients Care </vt:lpstr>
      <vt:lpstr>Conclusion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Dilemmas in Correctional Nursing</dc:title>
  <dc:creator>Robert Mwaura</dc:creator>
  <cp:lastModifiedBy>HP</cp:lastModifiedBy>
  <cp:revision>3</cp:revision>
  <dcterms:created xsi:type="dcterms:W3CDTF">2021-04-05T23:28:40Z</dcterms:created>
  <dcterms:modified xsi:type="dcterms:W3CDTF">2021-04-06T03:23:00Z</dcterms:modified>
</cp:coreProperties>
</file>